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75" r:id="rId4"/>
  </p:sldMasterIdLst>
  <p:notesMasterIdLst>
    <p:notesMasterId r:id="rId17"/>
  </p:notesMasterIdLst>
  <p:handoutMasterIdLst>
    <p:handoutMasterId r:id="rId18"/>
  </p:handoutMasterIdLst>
  <p:sldIdLst>
    <p:sldId id="1485" r:id="rId5"/>
    <p:sldId id="1495" r:id="rId6"/>
    <p:sldId id="1489" r:id="rId7"/>
    <p:sldId id="1490" r:id="rId8"/>
    <p:sldId id="1487" r:id="rId9"/>
    <p:sldId id="1491" r:id="rId10"/>
    <p:sldId id="1492" r:id="rId11"/>
    <p:sldId id="1496" r:id="rId12"/>
    <p:sldId id="1493" r:id="rId13"/>
    <p:sldId id="1494" r:id="rId14"/>
    <p:sldId id="1497" r:id="rId15"/>
    <p:sldId id="1475" r:id="rId16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Invent 2018 Template (Dark)" id="{DB773BB9-964B-41A0-840F-AD1ABE1E2EE8}">
          <p14:sldIdLst>
            <p14:sldId id="1485"/>
            <p14:sldId id="1495"/>
            <p14:sldId id="1489"/>
            <p14:sldId id="1490"/>
            <p14:sldId id="1487"/>
            <p14:sldId id="1491"/>
            <p14:sldId id="1492"/>
            <p14:sldId id="1496"/>
            <p14:sldId id="1493"/>
            <p14:sldId id="1494"/>
            <p14:sldId id="1497"/>
            <p14:sldId id="14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81BD"/>
    <a:srgbClr val="FAEAF6"/>
    <a:srgbClr val="4509EC"/>
    <a:srgbClr val="DE316F"/>
    <a:srgbClr val="3404FA"/>
    <a:srgbClr val="FFFFFF"/>
    <a:srgbClr val="000000"/>
    <a:srgbClr val="282828"/>
    <a:srgbClr val="D232AA"/>
    <a:srgbClr val="150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37" autoAdjust="0"/>
    <p:restoredTop sz="93602" autoAdjust="0"/>
  </p:normalViewPr>
  <p:slideViewPr>
    <p:cSldViewPr snapToGrid="0">
      <p:cViewPr varScale="1">
        <p:scale>
          <a:sx n="71" d="100"/>
          <a:sy n="71" d="100"/>
        </p:scale>
        <p:origin x="1472" y="18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2018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50F48-90E1-ED41-B208-EA467E7E499F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11/26/18 3:43 PM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A45078F6-AB88-4E44-8F34-9A9E0EB089BF}" type="datetime8">
              <a:rPr lang="en-US" smtClean="0"/>
              <a:t>11/26/18 3:43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59F925-2352-4891-8D43-6D9E2419DD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950" y="3571875"/>
            <a:ext cx="47625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81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1C44F60-96AF-4ABC-A435-2C2A133BC1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4017752" cy="1079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A9D83BD-CBDA-47B5-82D5-43BD58971F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375431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BD08D5-9363-49D4-89A2-50503090D09C}"/>
              </a:ext>
            </a:extLst>
          </p:cNvPr>
          <p:cNvSpPr/>
          <p:nvPr userDrawn="1"/>
        </p:nvSpPr>
        <p:spPr bwMode="white">
          <a:xfrm>
            <a:off x="5397500" y="7437439"/>
            <a:ext cx="2393689" cy="338094"/>
          </a:xfrm>
          <a:prstGeom prst="rect">
            <a:avLst/>
          </a:prstGeom>
          <a:solidFill>
            <a:srgbClr val="28282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2"/>
            <a:ext cx="6260590" cy="161854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79D2916E-6016-4F1A-B09E-321ABAA077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0145711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70172A3F-D37C-4935-8664-1AA9E132A4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insert </a:t>
            </a:r>
            <a:r>
              <a:rPr lang="en-US" dirty="0"/>
              <a:t>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083C0-33B4-4180-9120-11EA27B97C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4EF9DF8-E8E9-4CAD-A5B5-16FBEC81DD87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23088" y="347413"/>
            <a:ext cx="13987008" cy="1079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49821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ed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0"/>
            <a:ext cx="14630400" cy="82296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626312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C9571B55-C11F-4D26-B011-4F09A2507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tIns="146304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92D843-89F4-4F98-A23F-83882EAAAF1D}"/>
              </a:ext>
            </a:extLst>
          </p:cNvPr>
          <p:cNvGrpSpPr/>
          <p:nvPr userDrawn="1"/>
        </p:nvGrpSpPr>
        <p:grpSpPr bwMode="white"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C822435-BAE8-4282-84A4-90191476B7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3B8DAA67-CC92-4CF0-9FA5-BD2C6039FC88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6E41032-D589-4546-B9F1-22E0581F68F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6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459AB8F-F889-4858-8333-C8736D20CD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>
              <a:defRPr lang="en-US" sz="6000" spc="-11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Video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436F05-F070-4159-B68A-8D29AF290135}"/>
              </a:ext>
            </a:extLst>
          </p:cNvPr>
          <p:cNvGrpSpPr/>
          <p:nvPr userDrawn="1"/>
        </p:nvGrpSpPr>
        <p:grpSpPr bwMode="white"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87DB9A7-4AB6-49C1-ABE2-766D96966C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C31626E3-1E13-4965-B277-26C4DAEDC390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E560A4-56E6-4564-BB52-39283940C7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1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5BCDF69-7CA5-4D61-8B97-90CC34C0A5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>
              <a:defRPr lang="en-US" sz="6000" spc="-11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Demo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5EEF905-FAED-46A8-A897-14D40C217D5A}"/>
              </a:ext>
            </a:extLst>
          </p:cNvPr>
          <p:cNvGrpSpPr/>
          <p:nvPr userDrawn="1"/>
        </p:nvGrpSpPr>
        <p:grpSpPr bwMode="white"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E9E71C6-FF89-42FD-A814-2659671281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6DC6AB55-A62E-4AF6-8FBC-8DDB1DDD1858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64D5268-C838-44C2-9C15-1EAB18B9AC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10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13768388" cy="4555093"/>
          </a:xfrm>
        </p:spPr>
        <p:txBody>
          <a:bodyPr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A6E440-F5AD-4713-A248-F7D403C95F36}"/>
              </a:ext>
            </a:extLst>
          </p:cNvPr>
          <p:cNvGrpSpPr/>
          <p:nvPr userDrawn="1"/>
        </p:nvGrpSpPr>
        <p:grpSpPr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9E6A2E6-FBB2-4D44-A958-7616583558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4" name="TextBox 3">
              <a:extLst>
                <a:ext uri="{FF2B5EF4-FFF2-40B4-BE49-F238E27FC236}">
                  <a16:creationId xmlns:a16="http://schemas.microsoft.com/office/drawing/2014/main" id="{2E8D635A-51BE-43FE-AC3A-0ACEA658DB8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48AA576-BFFE-49D7-B4C6-27E24E8847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6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453188" cy="4555093"/>
          </a:xfrm>
        </p:spPr>
        <p:txBody>
          <a:bodyPr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64787" y="1809750"/>
            <a:ext cx="6453188" cy="4555093"/>
          </a:xfrm>
        </p:spPr>
        <p:txBody>
          <a:bodyPr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CD68A5-977B-42BF-8013-C0F3710219EA}"/>
              </a:ext>
            </a:extLst>
          </p:cNvPr>
          <p:cNvGrpSpPr/>
          <p:nvPr userDrawn="1"/>
        </p:nvGrpSpPr>
        <p:grpSpPr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8B56DFB-A510-441B-B397-CFFDD14983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5" name="TextBox 3">
              <a:extLst>
                <a:ext uri="{FF2B5EF4-FFF2-40B4-BE49-F238E27FC236}">
                  <a16:creationId xmlns:a16="http://schemas.microsoft.com/office/drawing/2014/main" id="{F225BAA7-CE09-40D4-9109-8D9045AF7F93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4C12E46-82F8-43B9-B202-0ACFBA0C2C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29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D4DE95-6AD4-49A7-86CE-3AC3090C20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3"/>
            <a:ext cx="12910746" cy="2692450"/>
          </a:xfrm>
        </p:spPr>
        <p:txBody>
          <a:bodyPr lIns="182880"/>
          <a:lstStyle>
            <a:lvl1pPr marL="171450" indent="-17145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233160" y="5454968"/>
            <a:ext cx="7001828" cy="572464"/>
          </a:xfrm>
        </p:spPr>
        <p:txBody>
          <a:bodyPr lIns="182880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362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91BAB58-2571-40B8-8628-CFDD2F94BF49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7DC354-BF09-43C8-A59E-03EFF04664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E2E52A4-CEA4-4CA8-A16A-1D796A239683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652963"/>
            <a:ext cx="10458448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1471315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EC6862C-8F56-4D12-83C8-F11D2E3598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1FFAA4BC-39DA-4BA4-A008-EDCAFDC3CD1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660CFB-B237-4314-8C07-652E59D1DD6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0948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3A6C23-27D5-45F9-A468-5103B33603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ED2025C5-771A-446C-A883-53DD533B711E}"/>
              </a:ext>
            </a:extLst>
          </p:cNvPr>
          <p:cNvSpPr/>
          <p:nvPr userDrawn="1"/>
        </p:nvSpPr>
        <p:spPr bwMode="auto">
          <a:xfrm flipH="1">
            <a:off x="10920329" y="6153374"/>
            <a:ext cx="3710070" cy="2076226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1665514"/>
          </a:xfrm>
        </p:spPr>
        <p:txBody>
          <a:bodyPr lIns="182880" tIns="146304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>
                <a:solidFill>
                  <a:schemeClr val="tx1"/>
                </a:solidFill>
              </a:rPr>
              <a:t>Thank you!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81BD97-AD75-46E6-A0F4-F1BEF481D468}"/>
              </a:ext>
            </a:extLst>
          </p:cNvPr>
          <p:cNvGrpSpPr/>
          <p:nvPr userDrawn="1"/>
        </p:nvGrpSpPr>
        <p:grpSpPr bwMode="white"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58E6564-0BA6-45FC-BDA8-8ED52BCA91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7" name="TextBox 3">
              <a:extLst>
                <a:ext uri="{FF2B5EF4-FFF2-40B4-BE49-F238E27FC236}">
                  <a16:creationId xmlns:a16="http://schemas.microsoft.com/office/drawing/2014/main" id="{1F13F489-DE28-4015-B023-1FE3B08CBA8F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71C90DF-6F04-46B6-AA74-3B7E21AB6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3183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_Remi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E7A1BE-6151-4169-BEAD-480D261196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6"/>
            <a:ext cx="14630400" cy="82227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14D48E-3390-4A56-8305-7CE447E7ECA2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8A35A-F2E6-4A78-9F3F-92AA8F84B9B9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971DF8-4270-4C84-AF76-350B4ED0B6AB}"/>
              </a:ext>
            </a:extLst>
          </p:cNvPr>
          <p:cNvGrpSpPr/>
          <p:nvPr userDrawn="1"/>
        </p:nvGrpSpPr>
        <p:grpSpPr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4170C957-BF06-41CE-A0DC-1F76346D8E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20" name="TextBox 3">
              <a:extLst>
                <a:ext uri="{FF2B5EF4-FFF2-40B4-BE49-F238E27FC236}">
                  <a16:creationId xmlns:a16="http://schemas.microsoft.com/office/drawing/2014/main" id="{EE91716F-2F0B-4C2C-B992-A1ED04DC5459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482E19C-1EF8-47E5-889E-5AE7A602EA7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89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02065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33114102-4F46-4AD1-981E-6F1F24ED7B9C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352DC03-AC48-45D8-83B4-60ABFF76CA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16E557-B7E8-4B8D-B033-E0FAF7238B69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59209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1" y="4652963"/>
            <a:ext cx="5238749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562600" y="4652963"/>
            <a:ext cx="5219697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62AD16-BB8B-48A2-85E3-C492B3A1B6B7}"/>
              </a:ext>
            </a:extLst>
          </p:cNvPr>
          <p:cNvGrpSpPr/>
          <p:nvPr userDrawn="1"/>
        </p:nvGrpSpPr>
        <p:grpSpPr bwMode="white"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3EA6A24-B225-466D-B6DD-4494390539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7" name="TextBox 3">
              <a:extLst>
                <a:ext uri="{FF2B5EF4-FFF2-40B4-BE49-F238E27FC236}">
                  <a16:creationId xmlns:a16="http://schemas.microsoft.com/office/drawing/2014/main" id="{EC30BD17-4180-41F0-984D-B4BDF1F008B6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F9949FD-1BF1-41F0-98AF-C7194E7F95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5672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73837A0-7807-4FF2-9286-D089B2E6AC3B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7655C5-BC04-4234-AF75-2F5081C22B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50AD0FF-13E0-4522-832B-8E752B0A747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59211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C0E6E0D-2F6A-4055-A8DD-44FB43AC81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1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538CBB5-A8A5-4137-AFBD-BD452F8E6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4914593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0A6FFF4-CEA6-4ED4-89EC-2C9819C8C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9505335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9DB38B-A3C0-406E-8E35-CE7B5BBB93CE}"/>
              </a:ext>
            </a:extLst>
          </p:cNvPr>
          <p:cNvGrpSpPr/>
          <p:nvPr userDrawn="1"/>
        </p:nvGrpSpPr>
        <p:grpSpPr bwMode="white"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F493ED55-A045-4BCA-A464-B14A60D3D2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22" name="TextBox 3">
              <a:extLst>
                <a:ext uri="{FF2B5EF4-FFF2-40B4-BE49-F238E27FC236}">
                  <a16:creationId xmlns:a16="http://schemas.microsoft.com/office/drawing/2014/main" id="{CEA2FC33-1B60-4952-9513-8096538E4394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412F586-2D23-4F5E-A613-0C52B9D424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5035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8924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989192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746288" indent="-342900">
              <a:buFont typeface="Arial" panose="020B0604020202020204" pitchFamily="34" charset="0"/>
              <a:buChar char="•"/>
              <a:defRPr/>
            </a:lvl2pPr>
            <a:lvl3pPr marL="1015213" indent="-342900">
              <a:buFont typeface="Arial" panose="020B0604020202020204" pitchFamily="34" charset="0"/>
              <a:buChar char="•"/>
              <a:defRPr/>
            </a:lvl3pPr>
            <a:lvl4pPr marL="1284138" indent="-342900">
              <a:buFont typeface="Arial" panose="020B0604020202020204" pitchFamily="34" charset="0"/>
              <a:buChar char="•"/>
              <a:defRPr/>
            </a:lvl4pPr>
            <a:lvl5pPr marL="1553063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686515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61834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007021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FDFC8FA-734E-4738-BE0A-BCDED9314C3B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CC35C8-8AD6-4801-B2F3-0237170850E5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729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10" r:id="rId1"/>
    <p:sldLayoutId id="2147484411" r:id="rId2"/>
    <p:sldLayoutId id="2147484412" r:id="rId3"/>
    <p:sldLayoutId id="2147484413" r:id="rId4"/>
    <p:sldLayoutId id="2147484414" r:id="rId5"/>
    <p:sldLayoutId id="2147484415" r:id="rId6"/>
    <p:sldLayoutId id="2147484442" r:id="rId7"/>
    <p:sldLayoutId id="2147484416" r:id="rId8"/>
    <p:sldLayoutId id="2147484443" r:id="rId9"/>
    <p:sldLayoutId id="2147484417" r:id="rId10"/>
    <p:sldLayoutId id="2147484418" r:id="rId11"/>
    <p:sldLayoutId id="2147484419" r:id="rId12"/>
    <p:sldLayoutId id="2147484420" r:id="rId13"/>
    <p:sldLayoutId id="2147484421" r:id="rId14"/>
    <p:sldLayoutId id="2147484424" r:id="rId15"/>
    <p:sldLayoutId id="2147484427" r:id="rId16"/>
    <p:sldLayoutId id="2147484438" r:id="rId17"/>
    <p:sldLayoutId id="2147484439" r:id="rId18"/>
    <p:sldLayoutId id="2147484431" r:id="rId19"/>
    <p:sldLayoutId id="2147484432" r:id="rId20"/>
    <p:sldLayoutId id="2147484433" r:id="rId21"/>
    <p:sldLayoutId id="2147484434" r:id="rId22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 smtClean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>
          <p15:clr>
            <a:srgbClr val="5ACBF0"/>
          </p15:clr>
        </p15:guide>
        <p15:guide id="2" pos="204">
          <p15:clr>
            <a:srgbClr val="5ACBF0"/>
          </p15:clr>
        </p15:guide>
        <p15:guide id="3" pos="881">
          <p15:clr>
            <a:srgbClr val="5ACBF0"/>
          </p15:clr>
        </p15:guide>
        <p15:guide id="4" pos="1559">
          <p15:clr>
            <a:srgbClr val="5ACBF0"/>
          </p15:clr>
        </p15:guide>
        <p15:guide id="5" pos="2236">
          <p15:clr>
            <a:srgbClr val="5ACBF0"/>
          </p15:clr>
        </p15:guide>
        <p15:guide id="6" pos="2914">
          <p15:clr>
            <a:srgbClr val="5ACBF0"/>
          </p15:clr>
        </p15:guide>
        <p15:guide id="7" pos="3592">
          <p15:clr>
            <a:srgbClr val="5ACBF0"/>
          </p15:clr>
        </p15:guide>
        <p15:guide id="8" pos="4269">
          <p15:clr>
            <a:srgbClr val="5ACBF0"/>
          </p15:clr>
        </p15:guide>
        <p15:guide id="9" pos="4944">
          <p15:clr>
            <a:srgbClr val="5ACBF0"/>
          </p15:clr>
        </p15:guide>
        <p15:guide id="10" pos="5624">
          <p15:clr>
            <a:srgbClr val="5ACBF0"/>
          </p15:clr>
        </p15:guide>
        <p15:guide id="11" pos="6302">
          <p15:clr>
            <a:srgbClr val="5ACBF0"/>
          </p15:clr>
        </p15:guide>
        <p15:guide id="12" pos="6980">
          <p15:clr>
            <a:srgbClr val="5ACBF0"/>
          </p15:clr>
        </p15:guide>
        <p15:guide id="13" pos="7657">
          <p15:clr>
            <a:srgbClr val="5ACBF0"/>
          </p15:clr>
        </p15:guide>
        <p15:guide id="14" pos="8335">
          <p15:clr>
            <a:srgbClr val="5ACBF0"/>
          </p15:clr>
        </p15:guide>
        <p15:guide id="15" pos="9012">
          <p15:clr>
            <a:srgbClr val="5ACBF0"/>
          </p15:clr>
        </p15:guide>
        <p15:guide id="16" pos="339">
          <p15:clr>
            <a:srgbClr val="C35EA4"/>
          </p15:clr>
        </p15:guide>
        <p15:guide id="17" pos="8877">
          <p15:clr>
            <a:srgbClr val="C35EA4"/>
          </p15:clr>
        </p15:guide>
        <p15:guide id="18" orient="horz" pos="912">
          <p15:clr>
            <a:srgbClr val="5ACBF0"/>
          </p15:clr>
        </p15:guide>
        <p15:guide id="19" orient="horz" pos="1575">
          <p15:clr>
            <a:srgbClr val="5ACBF0"/>
          </p15:clr>
        </p15:guide>
        <p15:guide id="20" orient="horz" pos="2253">
          <p15:clr>
            <a:srgbClr val="5ACBF0"/>
          </p15:clr>
        </p15:guide>
        <p15:guide id="21" orient="horz" pos="2931">
          <p15:clr>
            <a:srgbClr val="5ACBF0"/>
          </p15:clr>
        </p15:guide>
        <p15:guide id="22" orient="horz" pos="3600" userDrawn="1">
          <p15:clr>
            <a:srgbClr val="5ACBF0"/>
          </p15:clr>
        </p15:guide>
        <p15:guide id="23" orient="horz" pos="4286">
          <p15:clr>
            <a:srgbClr val="5ACBF0"/>
          </p15:clr>
        </p15:guide>
        <p15:guide id="24" orient="horz" pos="4964">
          <p15:clr>
            <a:srgbClr val="5ACBF0"/>
          </p15:clr>
        </p15:guide>
        <p15:guide id="25" orient="horz" pos="355">
          <p15:clr>
            <a:srgbClr val="C35EA4"/>
          </p15:clr>
        </p15:guide>
        <p15:guide id="26" orient="horz" pos="4829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freertos/index.html#lang/en_us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aws.amazon.com/iot" TargetMode="Externa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nsole.aws.amazon.com/cloud9" TargetMode="Externa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l.espressif.com/dl/xtensa-esp32-elf-linux64-1.22.0-73-ge28a011-5.2.0.tar.gz" TargetMode="Externa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aws/amazon-freertos.git" TargetMode="Externa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0D1829-E313-41AA-B1AD-307B4A13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on Amazon </a:t>
            </a:r>
            <a:r>
              <a:rPr lang="en-US" dirty="0" err="1"/>
              <a:t>FreeRTOS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9F440F-7803-49ED-A437-C5514D0014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Richard Kang</a:t>
            </a:r>
          </a:p>
          <a:p>
            <a:r>
              <a:rPr lang="en-US" dirty="0"/>
              <a:t>Technical Account Manager</a:t>
            </a:r>
          </a:p>
          <a:p>
            <a:r>
              <a:rPr lang="en-US" dirty="0"/>
              <a:t>AWS/Enterprise Support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33A244-2D27-45D7-9FEC-702DC4FE6D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IOT217</a:t>
            </a:r>
          </a:p>
        </p:txBody>
      </p:sp>
    </p:spTree>
    <p:extLst>
      <p:ext uri="{BB962C8B-B14F-4D97-AF65-F5344CB8AC3E}">
        <p14:creationId xmlns:p14="http://schemas.microsoft.com/office/powerpoint/2010/main" val="74502694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72420-CD41-FD4F-8C5D-3374BA33610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Step 8 – Download to local computer to flash to ESP32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054B2-D171-EE44-8D80-F5C052A8F5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850" y="1809751"/>
            <a:ext cx="10754458" cy="515375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Download Cloud9 project</a:t>
            </a:r>
          </a:p>
          <a:p>
            <a:pPr marL="457200" indent="-457200">
              <a:buAutoNum type="arabicPeriod"/>
            </a:pPr>
            <a:r>
              <a:rPr lang="en-US" dirty="0"/>
              <a:t>Extract the compressed file</a:t>
            </a:r>
          </a:p>
          <a:p>
            <a:pPr marL="457200" indent="-457200">
              <a:buAutoNum type="arabicPeriod"/>
            </a:pPr>
            <a:r>
              <a:rPr lang="en-US" dirty="0"/>
              <a:t>The compiled binary is in amazon-</a:t>
            </a:r>
            <a:r>
              <a:rPr lang="en-US" dirty="0" err="1"/>
              <a:t>freertos</a:t>
            </a:r>
            <a:r>
              <a:rPr lang="en-US" dirty="0"/>
              <a:t>/demos/</a:t>
            </a:r>
            <a:r>
              <a:rPr lang="en-US" dirty="0" err="1"/>
              <a:t>espressif</a:t>
            </a:r>
            <a:r>
              <a:rPr lang="en-US" dirty="0"/>
              <a:t>/esp32_devkitc_esp_wrover_kit/make/build/</a:t>
            </a:r>
            <a:r>
              <a:rPr lang="en-US" dirty="0" err="1"/>
              <a:t>aws_demos.bin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Install the </a:t>
            </a:r>
            <a:r>
              <a:rPr lang="en-US" dirty="0" err="1"/>
              <a:t>esptool</a:t>
            </a:r>
            <a:r>
              <a:rPr lang="en-US" dirty="0"/>
              <a:t> to flash the image</a:t>
            </a:r>
          </a:p>
          <a:p>
            <a:pPr marL="860588" lvl="1" indent="-457200">
              <a:buAutoNum type="arabicPeriod"/>
            </a:pPr>
            <a:r>
              <a:rPr lang="en-US" sz="2000" dirty="0" err="1"/>
              <a:t>sudo</a:t>
            </a:r>
            <a:r>
              <a:rPr lang="en-US" sz="2000" dirty="0"/>
              <a:t> pip install </a:t>
            </a:r>
            <a:r>
              <a:rPr lang="en-US" sz="2000" dirty="0" err="1"/>
              <a:t>esptool</a:t>
            </a:r>
            <a:endParaRPr lang="en-US" sz="2000" dirty="0"/>
          </a:p>
          <a:p>
            <a:pPr marL="860588" lvl="1" indent="-457200">
              <a:buAutoNum type="arabicPeriod"/>
            </a:pPr>
            <a:r>
              <a:rPr lang="en-US" sz="2000" dirty="0" err="1"/>
              <a:t>esptool.py</a:t>
            </a:r>
            <a:r>
              <a:rPr lang="en-US" sz="2000" dirty="0"/>
              <a:t> -p /dev/</a:t>
            </a:r>
            <a:r>
              <a:rPr lang="en-US" sz="2000" dirty="0" err="1"/>
              <a:t>cu.SLAB_USBtoUART</a:t>
            </a:r>
            <a:r>
              <a:rPr lang="en-US" sz="2000" dirty="0"/>
              <a:t> -b 115200 </a:t>
            </a:r>
            <a:r>
              <a:rPr lang="en-US" sz="2000" dirty="0" err="1"/>
              <a:t>write_flash</a:t>
            </a:r>
            <a:r>
              <a:rPr lang="en-US" sz="2000" dirty="0"/>
              <a:t> --</a:t>
            </a:r>
            <a:r>
              <a:rPr lang="en-US" sz="2000" dirty="0" err="1"/>
              <a:t>flash_mode</a:t>
            </a:r>
            <a:r>
              <a:rPr lang="en-US" sz="2000" dirty="0"/>
              <a:t> </a:t>
            </a:r>
            <a:r>
              <a:rPr lang="en-US" sz="2000" dirty="0" err="1"/>
              <a:t>dio</a:t>
            </a:r>
            <a:r>
              <a:rPr lang="en-US" sz="2000" dirty="0"/>
              <a:t> --</a:t>
            </a:r>
            <a:r>
              <a:rPr lang="en-US" sz="2000" dirty="0" err="1"/>
              <a:t>flash_size</a:t>
            </a:r>
            <a:r>
              <a:rPr lang="en-US" sz="2000" dirty="0"/>
              <a:t> 2MB 0x20000 amazon-</a:t>
            </a:r>
            <a:r>
              <a:rPr lang="en-US" sz="2000" dirty="0" err="1"/>
              <a:t>freertos</a:t>
            </a:r>
            <a:r>
              <a:rPr lang="en-US" sz="2000" dirty="0"/>
              <a:t>/demos/</a:t>
            </a:r>
            <a:r>
              <a:rPr lang="en-US" sz="2000" dirty="0" err="1"/>
              <a:t>espressif</a:t>
            </a:r>
            <a:r>
              <a:rPr lang="en-US" sz="2000" dirty="0"/>
              <a:t>/esp32_devkitc_esp_wrover_kit/make/build/</a:t>
            </a:r>
            <a:r>
              <a:rPr lang="en-US" sz="2000" dirty="0" err="1"/>
              <a:t>aws_demos.bin</a:t>
            </a:r>
            <a:endParaRPr lang="en-US" sz="2000" dirty="0"/>
          </a:p>
          <a:p>
            <a:pPr marL="860588" lvl="1" indent="-457200">
              <a:buAutoNum type="arabicPeriod"/>
            </a:pPr>
            <a:r>
              <a:rPr lang="en-US" sz="2000" dirty="0" err="1"/>
              <a:t>miniterm.py</a:t>
            </a:r>
            <a:r>
              <a:rPr lang="en-US" sz="2000" dirty="0"/>
              <a:t> /dev/</a:t>
            </a:r>
            <a:r>
              <a:rPr lang="en-US" sz="2000" dirty="0" err="1"/>
              <a:t>cu.SLAB_USBtoUART</a:t>
            </a:r>
            <a:r>
              <a:rPr lang="en-US" sz="2000" dirty="0"/>
              <a:t> 115200</a:t>
            </a:r>
            <a:br>
              <a:rPr lang="en-US" sz="2000" dirty="0"/>
            </a:br>
            <a:endParaRPr lang="en-US" sz="2000" dirty="0"/>
          </a:p>
          <a:p>
            <a:pPr marL="457200" indent="-457200"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7BA09-0694-8A48-85BA-A5B03314C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416" y="1427163"/>
            <a:ext cx="3009190" cy="397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4271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22826-8904-864C-ACD4-A2EE15CB4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FreeRTOS</a:t>
            </a:r>
            <a:r>
              <a:rPr lang="en-US" dirty="0"/>
              <a:t>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2040B-A3D6-2A4F-89A1-FF95A3F2E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3283976"/>
          </a:xfrm>
        </p:spPr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FreeRTOS</a:t>
            </a:r>
            <a:r>
              <a:rPr lang="en-US" dirty="0"/>
              <a:t> Documentation</a:t>
            </a:r>
          </a:p>
          <a:p>
            <a:pPr lvl="1"/>
            <a:r>
              <a:rPr lang="en-US" dirty="0">
                <a:hlinkClick r:id="rId2"/>
              </a:rPr>
              <a:t>https://docs.aws.amazon.com/freertos/index.html#lang/en_us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Connect Microcontroller-Based Devices to the Cloud with Amazon </a:t>
            </a:r>
            <a:r>
              <a:rPr lang="en-US" dirty="0" err="1"/>
              <a:t>FreeRTOS</a:t>
            </a:r>
            <a:r>
              <a:rPr lang="en-US" dirty="0"/>
              <a:t> and </a:t>
            </a:r>
            <a:r>
              <a:rPr lang="en-US" dirty="0" err="1"/>
              <a:t>Espressif</a:t>
            </a:r>
            <a:r>
              <a:rPr lang="en-US" dirty="0"/>
              <a:t> ESP32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/blogs/</a:t>
            </a:r>
            <a:r>
              <a:rPr lang="en-US" dirty="0" err="1"/>
              <a:t>apn</a:t>
            </a:r>
            <a:r>
              <a:rPr lang="en-US" dirty="0"/>
              <a:t>/connect-microcontroller-based-devices-to-the-cloud-with-amazon-freertos-and-espressif-esp32/</a:t>
            </a:r>
          </a:p>
        </p:txBody>
      </p:sp>
    </p:spTree>
    <p:extLst>
      <p:ext uri="{BB962C8B-B14F-4D97-AF65-F5344CB8AC3E}">
        <p14:creationId xmlns:p14="http://schemas.microsoft.com/office/powerpoint/2010/main" val="32289127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5893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70B12-524F-B44B-9270-ABD4ECDB7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BA689-D0BF-344B-8B9E-E83991C9F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669721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Step 1 - Create AWS IoT Thing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Step 2 - Create Cloud9 instance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Step 3 - Configure Cloud9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Step 4 - Download Amazon </a:t>
            </a:r>
            <a:r>
              <a:rPr lang="en-US" dirty="0" err="1"/>
              <a:t>FreeRTOS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Step 5 - Update Amazon </a:t>
            </a:r>
            <a:r>
              <a:rPr lang="en-US" dirty="0" err="1"/>
              <a:t>FreeRTOS</a:t>
            </a:r>
            <a:r>
              <a:rPr lang="en-US" dirty="0"/>
              <a:t> credentials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Step 6 – Update Wi-Fi and AWS IoT Endpoint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Step 7 - Compile Amazon </a:t>
            </a:r>
            <a:r>
              <a:rPr lang="en-US" dirty="0" err="1"/>
              <a:t>FreeRTOS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Step 8 – Download to local computer to flash to ESP32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09003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DD19B-71C8-B24A-8E6F-74B70DE9AE3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Step 1 - Create AWS IoT 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A8041-FE84-B74B-89F4-235B5A99A6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850" y="1427162"/>
            <a:ext cx="13768388" cy="591033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Login to AWS IoT Console </a:t>
            </a:r>
            <a:r>
              <a:rPr lang="en-US" dirty="0">
                <a:hlinkClick r:id="rId2"/>
              </a:rPr>
              <a:t>https://console.aws.amazon.com/iot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Create an IoT Thing in Manage -&gt; Things -&gt; Create</a:t>
            </a:r>
          </a:p>
          <a:p>
            <a:pPr marL="457200" indent="-457200">
              <a:buAutoNum type="arabicPeriod"/>
            </a:pPr>
            <a:r>
              <a:rPr lang="en-US" dirty="0"/>
              <a:t>Choose Create a single thing</a:t>
            </a:r>
          </a:p>
          <a:p>
            <a:pPr marL="457200" indent="-457200">
              <a:buAutoNum type="arabicPeriod"/>
            </a:pPr>
            <a:r>
              <a:rPr lang="en-US" dirty="0"/>
              <a:t>Use a name, for example, esp32_reinvent</a:t>
            </a:r>
          </a:p>
          <a:p>
            <a:pPr marL="457200" indent="-457200">
              <a:buAutoNum type="arabicPeriod"/>
            </a:pPr>
            <a:r>
              <a:rPr lang="en-US" dirty="0"/>
              <a:t>Choose Next</a:t>
            </a:r>
          </a:p>
          <a:p>
            <a:pPr marL="457200" indent="-457200">
              <a:buAutoNum type="arabicPeriod"/>
            </a:pPr>
            <a:r>
              <a:rPr lang="en-US" dirty="0"/>
              <a:t>Choose Create certificate</a:t>
            </a:r>
          </a:p>
          <a:p>
            <a:pPr marL="457200" indent="-457200">
              <a:buAutoNum type="arabicPeriod"/>
            </a:pPr>
            <a:r>
              <a:rPr lang="en-US" dirty="0"/>
              <a:t>Download all the certificates</a:t>
            </a:r>
          </a:p>
          <a:p>
            <a:pPr marL="457200" indent="-457200">
              <a:buAutoNum type="arabicPeriod"/>
            </a:pPr>
            <a:r>
              <a:rPr lang="en-US" dirty="0"/>
              <a:t>Choose Activate</a:t>
            </a:r>
          </a:p>
          <a:p>
            <a:pPr marL="457200" indent="-457200">
              <a:buAutoNum type="arabicPeriod"/>
            </a:pPr>
            <a:r>
              <a:rPr lang="en-US" dirty="0"/>
              <a:t>Choose Attach a policy – let’s talk about </a:t>
            </a:r>
            <a:r>
              <a:rPr lang="en-US"/>
              <a:t>IoT Policy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Go to Settings and make a note of Custom endpoint</a:t>
            </a:r>
          </a:p>
        </p:txBody>
      </p:sp>
    </p:spTree>
    <p:extLst>
      <p:ext uri="{BB962C8B-B14F-4D97-AF65-F5344CB8AC3E}">
        <p14:creationId xmlns:p14="http://schemas.microsoft.com/office/powerpoint/2010/main" val="21540738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93601-9C24-024F-B366-621BAA56C51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Step 2 - Create Cloud9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D12D4-9C09-FE4C-9037-1CB02471D8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850" y="1809750"/>
            <a:ext cx="9091032" cy="565077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 err="1"/>
              <a:t>Goto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https://console.aws.amazon.com/cloud9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Choose Create environment</a:t>
            </a:r>
          </a:p>
          <a:p>
            <a:pPr marL="457200" indent="-457200">
              <a:buAutoNum type="arabicPeriod"/>
            </a:pPr>
            <a:r>
              <a:rPr lang="en-US" dirty="0"/>
              <a:t>Enter a name, such as esp32-xtensa-c9, choose Next step</a:t>
            </a:r>
          </a:p>
          <a:p>
            <a:pPr marL="457200" indent="-457200">
              <a:buAutoNum type="arabicPeriod"/>
            </a:pPr>
            <a:r>
              <a:rPr lang="en-US" dirty="0"/>
              <a:t>Accept the default options</a:t>
            </a:r>
          </a:p>
          <a:p>
            <a:pPr marL="860588" lvl="1" indent="-457200">
              <a:buAutoNum type="arabicPeriod"/>
            </a:pPr>
            <a:r>
              <a:rPr lang="en-US" sz="2000" dirty="0"/>
              <a:t>Create a new instance for environment (EC2)</a:t>
            </a:r>
          </a:p>
          <a:p>
            <a:pPr marL="860588" lvl="1" indent="-457200">
              <a:buAutoNum type="arabicPeriod"/>
            </a:pPr>
            <a:r>
              <a:rPr lang="en-US" sz="2000" dirty="0"/>
              <a:t>t2.micro</a:t>
            </a:r>
          </a:p>
          <a:p>
            <a:pPr marL="457200" indent="-457200">
              <a:buAutoNum type="arabicPeriod"/>
            </a:pPr>
            <a:r>
              <a:rPr lang="en-US" dirty="0"/>
              <a:t>Choose Next step, Choose Create environment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41A16-ED01-B04B-B60A-AA1DBCB38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882" y="1809750"/>
            <a:ext cx="5014796" cy="348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4224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97E4-C8D9-8446-98A9-F2E00F8E022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Step 3 - Configure Cloud9 environment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08097-ABA5-8848-BEA0-7CAADDE435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850" y="1809750"/>
            <a:ext cx="13768388" cy="6250942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 err="1"/>
              <a:t>sudo</a:t>
            </a:r>
            <a:r>
              <a:rPr lang="en-US" dirty="0"/>
              <a:t> yum -y update</a:t>
            </a:r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dirty="0" err="1"/>
              <a:t>sudo</a:t>
            </a:r>
            <a:r>
              <a:rPr lang="en-US" dirty="0"/>
              <a:t> yum </a:t>
            </a:r>
            <a:r>
              <a:rPr lang="en-US" dirty="0" err="1"/>
              <a:t>groupinstall</a:t>
            </a:r>
            <a:r>
              <a:rPr lang="en-US" dirty="0"/>
              <a:t> -</a:t>
            </a:r>
            <a:r>
              <a:rPr lang="en-US" dirty="0" err="1"/>
              <a:t>y"Development</a:t>
            </a:r>
            <a:r>
              <a:rPr lang="en-US" dirty="0"/>
              <a:t> tools”</a:t>
            </a:r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dirty="0"/>
              <a:t>Install GNU perfect, hash function generator</a:t>
            </a:r>
          </a:p>
          <a:p>
            <a:pPr marL="860588" lvl="1" indent="-457200">
              <a:buFont typeface="Arial" pitchFamily="34" charset="0"/>
              <a:buAutoNum type="arabicPeriod"/>
            </a:pPr>
            <a:r>
              <a:rPr lang="en-US" sz="2000" dirty="0" err="1"/>
              <a:t>sudo</a:t>
            </a:r>
            <a:r>
              <a:rPr lang="en-US" sz="2000" dirty="0"/>
              <a:t> yum install –y </a:t>
            </a:r>
            <a:r>
              <a:rPr lang="en-US" sz="2000" dirty="0" err="1"/>
              <a:t>gperf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sudo</a:t>
            </a:r>
            <a:r>
              <a:rPr lang="en-US" dirty="0"/>
              <a:t> pip install serial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and create </a:t>
            </a:r>
            <a:r>
              <a:rPr lang="en-US" dirty="0" err="1"/>
              <a:t>xtensa</a:t>
            </a:r>
            <a:r>
              <a:rPr lang="en-US" dirty="0"/>
              <a:t> toolchain</a:t>
            </a:r>
          </a:p>
          <a:p>
            <a:pPr marL="860588" lvl="1" indent="-457200">
              <a:buFont typeface="+mj-lt"/>
              <a:buAutoNum type="arabicPeriod"/>
            </a:pPr>
            <a:r>
              <a:rPr lang="en-US" sz="2000" dirty="0"/>
              <a:t>cd ~</a:t>
            </a:r>
          </a:p>
          <a:p>
            <a:pPr marL="860588" lvl="1" indent="-457200">
              <a:buFont typeface="+mj-lt"/>
              <a:buAutoNum type="arabicPeriod"/>
            </a:pPr>
            <a:r>
              <a:rPr lang="en-US" sz="2000" dirty="0" err="1"/>
              <a:t>wget</a:t>
            </a:r>
            <a:r>
              <a:rPr lang="en-US" sz="2000" dirty="0"/>
              <a:t> </a:t>
            </a:r>
            <a:r>
              <a:rPr lang="en-US" sz="2000" dirty="0">
                <a:hlinkClick r:id="rId2"/>
              </a:rPr>
              <a:t>https://dl.espressif.com/dl/xtensa-esp32-elf-linux64-1.22.0-73-ge28a011-5.2.0.tar.gz</a:t>
            </a:r>
            <a:endParaRPr lang="en-US" sz="2000" dirty="0"/>
          </a:p>
          <a:p>
            <a:pPr marL="860588" lvl="1" indent="-457200">
              <a:buFont typeface="+mj-lt"/>
              <a:buAutoNum type="arabicPeriod"/>
            </a:pPr>
            <a:r>
              <a:rPr lang="en-US" sz="2000" dirty="0"/>
              <a:t>tar </a:t>
            </a:r>
            <a:r>
              <a:rPr lang="en-US" sz="2000" dirty="0" err="1"/>
              <a:t>xf</a:t>
            </a:r>
            <a:r>
              <a:rPr lang="en-US" sz="2000" dirty="0"/>
              <a:t> xtensa-esp32-elf-linux64-1.22.0-73-ge28a011-5.2.0.tar.gz</a:t>
            </a:r>
          </a:p>
          <a:p>
            <a:pPr marL="860588" lvl="1" indent="-457200">
              <a:buFont typeface="+mj-lt"/>
              <a:buAutoNum type="arabicPeriod"/>
            </a:pPr>
            <a:r>
              <a:rPr lang="en-US" sz="2000" dirty="0" err="1"/>
              <a:t>mkdir</a:t>
            </a:r>
            <a:r>
              <a:rPr lang="en-US" sz="2000" dirty="0"/>
              <a:t> –p ~/bin</a:t>
            </a:r>
          </a:p>
          <a:p>
            <a:pPr marL="860588" lvl="1" indent="-457200">
              <a:buFont typeface="+mj-lt"/>
              <a:buAutoNum type="arabicPeriod"/>
            </a:pPr>
            <a:r>
              <a:rPr lang="en-US" sz="2000" dirty="0"/>
              <a:t>ln -s ~/xtensa-esp32-elf/bin/* ~/bin/</a:t>
            </a:r>
          </a:p>
          <a:p>
            <a:pPr marL="860588" lvl="1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061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2946-B899-654D-96F9-6E078DFE372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Step 4 - Download Amazon </a:t>
            </a:r>
            <a:r>
              <a:rPr lang="en-US" dirty="0" err="1"/>
              <a:t>FreeRTOS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06335-D244-1748-8F77-B48E301DDE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850" y="1809750"/>
            <a:ext cx="9667643" cy="288078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cd ~/environment</a:t>
            </a:r>
          </a:p>
          <a:p>
            <a:pPr marL="457200" indent="-457200">
              <a:buAutoNum type="arabicPeriod"/>
            </a:pPr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https://github.com/aws/amazon-freertos.git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In the Cloud9 search windows, enter </a:t>
            </a:r>
            <a:r>
              <a:rPr lang="en-US" dirty="0" err="1"/>
              <a:t>aws_credential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Choose </a:t>
            </a:r>
            <a:r>
              <a:rPr lang="en-US" dirty="0" err="1"/>
              <a:t>aws_credential_keys.h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D6F034-1AD5-2C4E-8BF2-D637F0E35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238" y="1427163"/>
            <a:ext cx="39370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701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E651-F566-B34D-BEB6-795D0C32E88D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Step 5 - Update Amazon </a:t>
            </a:r>
            <a:r>
              <a:rPr lang="en-US" dirty="0" err="1"/>
              <a:t>FreeRTOS</a:t>
            </a:r>
            <a:r>
              <a:rPr lang="en-US" dirty="0"/>
              <a:t>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6D756-D15C-224E-ACA3-74E6A60FAB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851" y="1427163"/>
            <a:ext cx="13768388" cy="553074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Open the certificate, e.g. </a:t>
            </a:r>
          </a:p>
          <a:p>
            <a:pPr marL="860588" lvl="1" indent="-457200">
              <a:buFont typeface="Arial" pitchFamily="34" charset="0"/>
              <a:buAutoNum type="arabicPeriod"/>
            </a:pPr>
            <a:r>
              <a:rPr lang="en-US" sz="2000" dirty="0"/>
              <a:t>$ cat 65b6a8b9b4-certificate.pem.crt</a:t>
            </a:r>
          </a:p>
          <a:p>
            <a:pPr marL="457200" indent="-457200">
              <a:buAutoNum type="arabicPeriod"/>
            </a:pPr>
            <a:r>
              <a:rPr lang="en-US" dirty="0"/>
              <a:t>Copy the contents and paste in </a:t>
            </a:r>
            <a:br>
              <a:rPr lang="en-US" dirty="0"/>
            </a:br>
            <a:r>
              <a:rPr lang="en-US" dirty="0"/>
              <a:t>#define </a:t>
            </a:r>
            <a:r>
              <a:rPr lang="en-US" dirty="0" err="1"/>
              <a:t>keyCLIENT_CERTIFICATE_PEM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Place the cursor</a:t>
            </a:r>
          </a:p>
          <a:p>
            <a:pPr marL="457200" indent="-457200">
              <a:buAutoNum type="arabicPeriod"/>
            </a:pPr>
            <a:r>
              <a:rPr lang="en-US" dirty="0"/>
              <a:t>Choose Tools, Toggle Macro Recording</a:t>
            </a:r>
          </a:p>
          <a:p>
            <a:pPr marL="457200" indent="-457200">
              <a:buAutoNum type="arabicPeriod"/>
            </a:pPr>
            <a:r>
              <a:rPr lang="en-US" dirty="0"/>
              <a:t>Record the macro</a:t>
            </a:r>
          </a:p>
          <a:p>
            <a:pPr marL="860588" lvl="1" indent="-457200">
              <a:buAutoNum type="arabicPeriod"/>
            </a:pPr>
            <a:r>
              <a:rPr lang="en-US" sz="2000" dirty="0"/>
              <a:t>Go to the beginning of the line, enter “</a:t>
            </a:r>
          </a:p>
          <a:p>
            <a:pPr marL="860588" lvl="1" indent="-457200">
              <a:buAutoNum type="arabicPeriod"/>
            </a:pPr>
            <a:r>
              <a:rPr lang="en-US" sz="2000" dirty="0"/>
              <a:t>Go to the end of the line, enter \n”\</a:t>
            </a:r>
          </a:p>
          <a:p>
            <a:pPr marL="457200" indent="-457200">
              <a:buAutoNum type="arabicPeriod"/>
            </a:pPr>
            <a:r>
              <a:rPr lang="en-US" dirty="0"/>
              <a:t>Stop Macro recording</a:t>
            </a:r>
          </a:p>
          <a:p>
            <a:pPr marL="457200" indent="-457200">
              <a:buAutoNum type="arabicPeriod"/>
            </a:pPr>
            <a:r>
              <a:rPr lang="en-US" dirty="0"/>
              <a:t>Replay the macro for the rest of the certificate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343B0-2F60-3F46-8816-EABE60B39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358" y="1427163"/>
            <a:ext cx="3507484" cy="1968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89635-6B92-5D47-82FF-E484C0B48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447" y="5005589"/>
            <a:ext cx="5628791" cy="233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403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B948-6A4C-AF4C-87ED-D777C6F24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 – Update Wi-Fi and AWS IoT Endpoint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62370-BCFA-E943-A835-8FA5DD3B2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3459409"/>
          </a:xfrm>
        </p:spPr>
        <p:txBody>
          <a:bodyPr/>
          <a:lstStyle/>
          <a:p>
            <a:pPr>
              <a:buAutoNum type="arabicPeriod"/>
            </a:pPr>
            <a:r>
              <a:rPr lang="en-US" dirty="0"/>
              <a:t>In the Cloud9 search windows, enter </a:t>
            </a:r>
            <a:r>
              <a:rPr lang="en-US" dirty="0" err="1"/>
              <a:t>aws_credential</a:t>
            </a:r>
            <a:endParaRPr lang="en-US" dirty="0"/>
          </a:p>
          <a:p>
            <a:pPr>
              <a:buAutoNum type="arabicPeriod"/>
            </a:pPr>
            <a:r>
              <a:rPr lang="en-US" dirty="0"/>
              <a:t>Choose </a:t>
            </a:r>
            <a:r>
              <a:rPr lang="en-US" dirty="0" err="1"/>
              <a:t>aws_credential_keys.h</a:t>
            </a:r>
            <a:endParaRPr lang="en-US" dirty="0"/>
          </a:p>
          <a:p>
            <a:pPr>
              <a:buAutoNum type="arabicPeriod"/>
            </a:pPr>
            <a:r>
              <a:rPr lang="en-US" dirty="0"/>
              <a:t>Edit the following to the correct values</a:t>
            </a:r>
          </a:p>
          <a:p>
            <a:pPr lvl="1">
              <a:buAutoNum type="arabicPeriod"/>
            </a:pPr>
            <a:r>
              <a:rPr lang="en-US" dirty="0" err="1"/>
              <a:t>clientcredentialMQTT_BROKER_ENDPOINT</a:t>
            </a:r>
            <a:endParaRPr lang="en-US" dirty="0"/>
          </a:p>
          <a:p>
            <a:pPr lvl="1">
              <a:buAutoNum type="arabicPeriod"/>
            </a:pPr>
            <a:r>
              <a:rPr lang="en-US" dirty="0" err="1"/>
              <a:t>clientcredentialIOT_THING_NAME</a:t>
            </a:r>
            <a:endParaRPr lang="en-US" dirty="0"/>
          </a:p>
          <a:p>
            <a:pPr lvl="1">
              <a:buAutoNum type="arabicPeriod"/>
            </a:pPr>
            <a:r>
              <a:rPr lang="en-US" dirty="0" err="1"/>
              <a:t>clientcredentialWIFI_SSID</a:t>
            </a:r>
            <a:endParaRPr lang="en-US" dirty="0"/>
          </a:p>
          <a:p>
            <a:pPr lvl="1">
              <a:buAutoNum type="arabicPeriod"/>
            </a:pPr>
            <a:r>
              <a:rPr lang="en-US" dirty="0" err="1"/>
              <a:t>clientcredentialWIFI_PASSWORD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98441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CD72-9B58-D44C-8407-1552D2166D3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Step 7 - Compile Amazon </a:t>
            </a:r>
            <a:r>
              <a:rPr lang="en-US" dirty="0" err="1"/>
              <a:t>FreeRTOS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9BD8C-F8E7-2C46-8261-7C744A2AF6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850" y="1809750"/>
            <a:ext cx="13768388" cy="115724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cd ~/environment/amazon-</a:t>
            </a:r>
            <a:r>
              <a:rPr lang="en-US" dirty="0" err="1"/>
              <a:t>freertos</a:t>
            </a:r>
            <a:r>
              <a:rPr lang="en-US" dirty="0"/>
              <a:t>/demos/</a:t>
            </a:r>
            <a:r>
              <a:rPr lang="en-US" dirty="0" err="1"/>
              <a:t>espressif</a:t>
            </a:r>
            <a:r>
              <a:rPr lang="en-US" dirty="0"/>
              <a:t>/esp32_devkitc_esp_wrover_kit/make </a:t>
            </a:r>
          </a:p>
          <a:p>
            <a:pPr marL="457200" indent="-457200">
              <a:buAutoNum type="arabicPeriod"/>
            </a:pPr>
            <a:r>
              <a:rPr lang="en-US" dirty="0"/>
              <a:t>Run make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48C7B-61FB-7241-B028-63C47412E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44" y="2966990"/>
            <a:ext cx="120142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6795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4-05665_ReInvent_2018_Template_Dark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dark.potx" id="{EDD7248A-08CE-449B-9BF6-1034CD4510F7}" vid="{80F674BF-8759-4B79-BE2E-04E6EDC12E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1172</TotalTime>
  <Words>617</Words>
  <Application>Microsoft Macintosh PowerPoint</Application>
  <PresentationFormat>Custom</PresentationFormat>
  <Paragraphs>89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Segoe UI</vt:lpstr>
      <vt:lpstr>Amazon Ember</vt:lpstr>
      <vt:lpstr>Amazon Ember Light</vt:lpstr>
      <vt:lpstr>Arial</vt:lpstr>
      <vt:lpstr>Arial Black</vt:lpstr>
      <vt:lpstr>Lucida Console</vt:lpstr>
      <vt:lpstr>4-05665_ReInvent_2018_Template_Dark</vt:lpstr>
      <vt:lpstr>Get Started on Amazon FreeRTOS</vt:lpstr>
      <vt:lpstr>Steps</vt:lpstr>
      <vt:lpstr>Step 1 - Create AWS IoT Thing</vt:lpstr>
      <vt:lpstr>Step 2 - Create Cloud9 instance</vt:lpstr>
      <vt:lpstr>Step 3 - Configure Cloud9 environment</vt:lpstr>
      <vt:lpstr>Step 4 - Download Amazon FreeRTOS</vt:lpstr>
      <vt:lpstr>Step 5 - Update Amazon FreeRTOS credentials</vt:lpstr>
      <vt:lpstr>Step 6 – Update Wi-Fi and AWS IoT Endpoint</vt:lpstr>
      <vt:lpstr>Step 7 - Compile Amazon FreeRTOS</vt:lpstr>
      <vt:lpstr>Step 8 – Download to local computer to flash to ESP32</vt:lpstr>
      <vt:lpstr>Amazon FreeRTOS references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Microsoft Office User</dc:creator>
  <cp:keywords>ReInvent 2018</cp:keywords>
  <cp:lastModifiedBy>Microsoft Office User</cp:lastModifiedBy>
  <cp:revision>79</cp:revision>
  <cp:lastPrinted>2018-11-20T18:24:50Z</cp:lastPrinted>
  <dcterms:created xsi:type="dcterms:W3CDTF">2018-09-21T12:46:10Z</dcterms:created>
  <dcterms:modified xsi:type="dcterms:W3CDTF">2018-11-27T00:00:15Z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